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CB5A-74A2-4A72-8F2B-A89842379D2D}" type="datetimeFigureOut">
              <a:rPr lang="pl-PL" smtClean="0"/>
              <a:t>15.05.2020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9331F-3980-4571-94A1-05137E8C8A3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9626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CB5A-74A2-4A72-8F2B-A89842379D2D}" type="datetimeFigureOut">
              <a:rPr lang="pl-PL" smtClean="0"/>
              <a:t>15.05.2020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9331F-3980-4571-94A1-05137E8C8A3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66810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CB5A-74A2-4A72-8F2B-A89842379D2D}" type="datetimeFigureOut">
              <a:rPr lang="pl-PL" smtClean="0"/>
              <a:t>15.05.2020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9331F-3980-4571-94A1-05137E8C8A3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213105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CB5A-74A2-4A72-8F2B-A89842379D2D}" type="datetimeFigureOut">
              <a:rPr lang="pl-PL" smtClean="0"/>
              <a:t>15.05.2020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9331F-3980-4571-94A1-05137E8C8A38}" type="slidenum">
              <a:rPr lang="pl-PL" smtClean="0"/>
              <a:t>‹#›</a:t>
            </a:fld>
            <a:endParaRPr lang="pl-PL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611493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CB5A-74A2-4A72-8F2B-A89842379D2D}" type="datetimeFigureOut">
              <a:rPr lang="pl-PL" smtClean="0"/>
              <a:t>15.05.2020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9331F-3980-4571-94A1-05137E8C8A3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78995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CB5A-74A2-4A72-8F2B-A89842379D2D}" type="datetimeFigureOut">
              <a:rPr lang="pl-PL" smtClean="0"/>
              <a:t>15.05.2020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9331F-3980-4571-94A1-05137E8C8A3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242995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obraz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CB5A-74A2-4A72-8F2B-A89842379D2D}" type="datetimeFigureOut">
              <a:rPr lang="pl-PL" smtClean="0"/>
              <a:t>15.05.2020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9331F-3980-4571-94A1-05137E8C8A3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052291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CB5A-74A2-4A72-8F2B-A89842379D2D}" type="datetimeFigureOut">
              <a:rPr lang="pl-PL" smtClean="0"/>
              <a:t>15.05.2020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9331F-3980-4571-94A1-05137E8C8A3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800211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CB5A-74A2-4A72-8F2B-A89842379D2D}" type="datetimeFigureOut">
              <a:rPr lang="pl-PL" smtClean="0"/>
              <a:t>15.05.2020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9331F-3980-4571-94A1-05137E8C8A3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43799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CB5A-74A2-4A72-8F2B-A89842379D2D}" type="datetimeFigureOut">
              <a:rPr lang="pl-PL" smtClean="0"/>
              <a:t>15.05.2020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9331F-3980-4571-94A1-05137E8C8A3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58536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CB5A-74A2-4A72-8F2B-A89842379D2D}" type="datetimeFigureOut">
              <a:rPr lang="pl-PL" smtClean="0"/>
              <a:t>15.05.2020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9331F-3980-4571-94A1-05137E8C8A3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18265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CB5A-74A2-4A72-8F2B-A89842379D2D}" type="datetimeFigureOut">
              <a:rPr lang="pl-PL" smtClean="0"/>
              <a:t>15.05.2020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9331F-3980-4571-94A1-05137E8C8A3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41764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CB5A-74A2-4A72-8F2B-A89842379D2D}" type="datetimeFigureOut">
              <a:rPr lang="pl-PL" smtClean="0"/>
              <a:t>15.05.2020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9331F-3980-4571-94A1-05137E8C8A3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97645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CB5A-74A2-4A72-8F2B-A89842379D2D}" type="datetimeFigureOut">
              <a:rPr lang="pl-PL" smtClean="0"/>
              <a:t>15.05.2020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9331F-3980-4571-94A1-05137E8C8A3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1776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CB5A-74A2-4A72-8F2B-A89842379D2D}" type="datetimeFigureOut">
              <a:rPr lang="pl-PL" smtClean="0"/>
              <a:t>15.05.2020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9331F-3980-4571-94A1-05137E8C8A3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29547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CB5A-74A2-4A72-8F2B-A89842379D2D}" type="datetimeFigureOut">
              <a:rPr lang="pl-PL" smtClean="0"/>
              <a:t>15.05.2020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9331F-3980-4571-94A1-05137E8C8A3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47824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CB5A-74A2-4A72-8F2B-A89842379D2D}" type="datetimeFigureOut">
              <a:rPr lang="pl-PL" smtClean="0"/>
              <a:t>15.05.2020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9331F-3980-4571-94A1-05137E8C8A3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12473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9CBCB5A-74A2-4A72-8F2B-A89842379D2D}" type="datetimeFigureOut">
              <a:rPr lang="pl-PL" smtClean="0"/>
              <a:t>15.05.2020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499331F-3980-4571-94A1-05137E8C8A3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174013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  <p:sldLayoutId id="214748377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6A24791-854A-47F6-877D-D87D7D20B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236" y="3694416"/>
            <a:ext cx="10353762" cy="2546588"/>
          </a:xfrm>
        </p:spPr>
        <p:txBody>
          <a:bodyPr/>
          <a:lstStyle/>
          <a:p>
            <a:pPr marL="36900" indent="0" algn="ctr">
              <a:buNone/>
            </a:pPr>
            <a:r>
              <a:rPr lang="pl-PL" sz="5400" i="1" dirty="0" err="1">
                <a:effectLst/>
              </a:rPr>
              <a:t>Venues</a:t>
            </a:r>
            <a:r>
              <a:rPr lang="pl-PL" sz="5400" i="1" dirty="0">
                <a:effectLst/>
              </a:rPr>
              <a:t> of </a:t>
            </a:r>
            <a:r>
              <a:rPr lang="pl-PL" sz="5400" i="1" dirty="0" err="1">
                <a:effectLst/>
              </a:rPr>
              <a:t>Cracow</a:t>
            </a:r>
            <a:r>
              <a:rPr lang="pl-PL" sz="5400" i="1" dirty="0">
                <a:effectLst/>
              </a:rPr>
              <a:t>: </a:t>
            </a:r>
            <a:br>
              <a:rPr lang="pl-PL" sz="5400" i="1" dirty="0">
                <a:effectLst/>
              </a:rPr>
            </a:br>
            <a:r>
              <a:rPr lang="pl-PL" sz="5400" i="1" dirty="0" err="1">
                <a:effectLst/>
              </a:rPr>
              <a:t>Main</a:t>
            </a:r>
            <a:r>
              <a:rPr lang="pl-PL" sz="5400" i="1" dirty="0">
                <a:effectLst/>
              </a:rPr>
              <a:t> </a:t>
            </a:r>
            <a:r>
              <a:rPr lang="pl-PL" sz="5400" i="1" dirty="0" err="1">
                <a:effectLst/>
              </a:rPr>
              <a:t>square</a:t>
            </a:r>
            <a:r>
              <a:rPr lang="pl-PL" sz="5400" i="1" dirty="0">
                <a:effectLst/>
              </a:rPr>
              <a:t> vs Kazimierz </a:t>
            </a:r>
            <a:r>
              <a:rPr lang="pl-PL" sz="5400" i="1" dirty="0" err="1">
                <a:effectLst/>
              </a:rPr>
              <a:t>District</a:t>
            </a:r>
            <a:endParaRPr lang="pl-PL" sz="5400" dirty="0">
              <a:effectLst/>
            </a:endParaRPr>
          </a:p>
          <a:p>
            <a:pPr marL="36900" indent="0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0F58F39-A327-4C18-AE95-452AC0F8E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23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499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1124380-C36B-4155-991A-75AE7972F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and conclusion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2C71A91-00C2-48A9-B964-E55F58BE2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37538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most popular category of venue for both districts is Cafe.</a:t>
            </a:r>
          </a:p>
          <a:p>
            <a:r>
              <a:rPr lang="en-US" dirty="0"/>
              <a:t>Next in order of popularity are: for Kazimierz District – Food Trucks and Restaurants, and for Main Square – Italian Restaurant and Polish Restaurant.</a:t>
            </a:r>
          </a:p>
          <a:p>
            <a:r>
              <a:rPr lang="en-US" dirty="0"/>
              <a:t>Average venue rating for both </a:t>
            </a:r>
            <a:r>
              <a:rPr lang="en-US" dirty="0" err="1"/>
              <a:t>distric</a:t>
            </a:r>
            <a:r>
              <a:rPr lang="pl-PL" dirty="0"/>
              <a:t>t</a:t>
            </a:r>
            <a:r>
              <a:rPr lang="en-US" dirty="0"/>
              <a:t>s are similar, and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en-US" dirty="0"/>
              <a:t> around 8,0.</a:t>
            </a:r>
          </a:p>
          <a:p>
            <a:r>
              <a:rPr lang="en-US" dirty="0"/>
              <a:t>In venues in Main Square visitors take make photos then in venues in Kazimierz District.</a:t>
            </a:r>
          </a:p>
          <a:p>
            <a:r>
              <a:rPr lang="en-US" dirty="0"/>
              <a:t>Both linear and polynomial regression showed no correlations between ratings and other details of venues.</a:t>
            </a:r>
          </a:p>
          <a:p>
            <a:endParaRPr lang="pl-PL" dirty="0"/>
          </a:p>
          <a:p>
            <a:pPr marL="36900" indent="0">
              <a:buNone/>
            </a:pPr>
            <a:endParaRPr lang="en-US" dirty="0"/>
          </a:p>
          <a:p>
            <a:r>
              <a:rPr lang="en-US" dirty="0"/>
              <a:t>Number of photos per venue, and popular type of venues in each district </a:t>
            </a:r>
            <a:r>
              <a:rPr lang="en-US" dirty="0" err="1"/>
              <a:t>maight</a:t>
            </a:r>
            <a:r>
              <a:rPr lang="en-US" dirty="0"/>
              <a:t> </a:t>
            </a:r>
            <a:r>
              <a:rPr lang="en-US" dirty="0" err="1"/>
              <a:t>sugest</a:t>
            </a:r>
            <a:r>
              <a:rPr lang="en-US" dirty="0"/>
              <a:t> that Main Square is more popular among tourist, while Kazimierz District is also popular among local residents</a:t>
            </a:r>
          </a:p>
        </p:txBody>
      </p:sp>
    </p:spTree>
    <p:extLst>
      <p:ext uri="{BB962C8B-B14F-4D97-AF65-F5344CB8AC3E}">
        <p14:creationId xmlns:p14="http://schemas.microsoft.com/office/powerpoint/2010/main" val="2380075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648098-142F-4A4A-AE62-F638D5EAE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87658"/>
            <a:ext cx="10353762" cy="970450"/>
          </a:xfrm>
        </p:spPr>
        <p:txBody>
          <a:bodyPr/>
          <a:lstStyle/>
          <a:p>
            <a:r>
              <a:rPr lang="pl-PL" dirty="0" err="1"/>
              <a:t>Intoduction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B1E6514-89E0-44CE-9A0E-DD4657263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344791"/>
            <a:ext cx="10353762" cy="5402238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pl-PL" dirty="0"/>
              <a:t>	</a:t>
            </a:r>
            <a:r>
              <a:rPr lang="en-US" dirty="0"/>
              <a:t>In this project an analysis </a:t>
            </a:r>
            <a:r>
              <a:rPr lang="pl-PL" dirty="0"/>
              <a:t>was</a:t>
            </a:r>
            <a:r>
              <a:rPr lang="en-US" dirty="0"/>
              <a:t> carried out considering two very popular neighborhoods of Cracow, which are rich in venues: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en-US" b="1" dirty="0"/>
              <a:t>	- Main Square</a:t>
            </a:r>
            <a:r>
              <a:rPr lang="pl-PL" b="1" dirty="0"/>
              <a:t>                                                                     -</a:t>
            </a:r>
            <a:r>
              <a:rPr lang="en-US" b="1" dirty="0"/>
              <a:t> Kazimierz District</a:t>
            </a:r>
          </a:p>
          <a:p>
            <a:pPr marL="36900" indent="0">
              <a:buNone/>
            </a:pPr>
            <a:endParaRPr lang="pl-PL" dirty="0"/>
          </a:p>
          <a:p>
            <a:pPr marL="36900" indent="0">
              <a:buNone/>
            </a:pPr>
            <a:endParaRPr lang="pl-PL" dirty="0"/>
          </a:p>
          <a:p>
            <a:pPr marL="36900" indent="0">
              <a:buNone/>
            </a:pPr>
            <a:endParaRPr lang="pl-PL" dirty="0"/>
          </a:p>
          <a:p>
            <a:pPr marL="36900" indent="0">
              <a:buNone/>
            </a:pPr>
            <a:endParaRPr lang="pl-PL" dirty="0"/>
          </a:p>
          <a:p>
            <a:pPr marL="36900" indent="0">
              <a:buNone/>
            </a:pPr>
            <a:endParaRPr lang="pl-PL" dirty="0"/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en-US" dirty="0"/>
              <a:t>	Conducted comparison will be aimed at finding features unique for each districts, similarities and leads for investors planning to open new venues in one of mentioned districts. </a:t>
            </a:r>
          </a:p>
          <a:p>
            <a:pPr marL="36900" indent="0">
              <a:buNone/>
            </a:pPr>
            <a:endParaRPr lang="pl-PL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B00258E4-6114-49AB-AD81-92FB93EF6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34" y="2951827"/>
            <a:ext cx="3305453" cy="22014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BA4B1F46-DAC4-4E3C-A84C-64DDA1887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595" y="2951827"/>
            <a:ext cx="3162300" cy="22014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52078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3148098-B8BC-4FFB-BB01-91B26AD78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Data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BF71CCF-2142-42BC-BAD1-9170C80F5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dirty="0"/>
              <a:t>The data needed for this analysis will be acquired through Foursquare developers API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1CFE8ED-9796-4419-812D-A143E0C94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97" y="196245"/>
            <a:ext cx="2690539" cy="13838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EEB0D63D-08E1-4581-ACDC-3CCD9F8ED1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606" y="2572112"/>
            <a:ext cx="9242640" cy="39037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99769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2BBDD11-88EE-4621-B700-90BA646BB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Methodology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D5F7038-BAAA-4A10-90C5-45715E435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Counting the top most popular venues in each district.</a:t>
            </a:r>
          </a:p>
          <a:p>
            <a:pPr marL="36900" indent="0">
              <a:buNone/>
            </a:pPr>
            <a:r>
              <a:rPr lang="en-US" sz="2400" dirty="0"/>
              <a:t> </a:t>
            </a:r>
          </a:p>
          <a:p>
            <a:r>
              <a:rPr lang="en-US" sz="2400" dirty="0"/>
              <a:t>Descriptive statistics </a:t>
            </a:r>
          </a:p>
          <a:p>
            <a:pPr marL="36900" indent="0">
              <a:buNone/>
            </a:pPr>
            <a:endParaRPr lang="en-US" sz="2400" dirty="0"/>
          </a:p>
          <a:p>
            <a:r>
              <a:rPr lang="en-US" sz="2400" dirty="0"/>
              <a:t>Regression</a:t>
            </a:r>
          </a:p>
          <a:p>
            <a:endParaRPr lang="en-US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2D3310C-70F8-46C0-9654-A23488B9F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244" y="3533313"/>
            <a:ext cx="3110096" cy="20581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91377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D361D82-3CFD-4015-902F-9F6406AE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Results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41ECBA97-3A31-4EE7-9A65-A044646F7B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25" y="2508351"/>
            <a:ext cx="8976360" cy="3962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738E91AB-727B-4AB1-8D3E-C1753320778C}"/>
              </a:ext>
            </a:extLst>
          </p:cNvPr>
          <p:cNvSpPr txBox="1"/>
          <p:nvPr/>
        </p:nvSpPr>
        <p:spPr>
          <a:xfrm>
            <a:off x="4163626" y="1859534"/>
            <a:ext cx="496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Most popular categories for venues</a:t>
            </a:r>
          </a:p>
        </p:txBody>
      </p:sp>
    </p:spTree>
    <p:extLst>
      <p:ext uri="{BB962C8B-B14F-4D97-AF65-F5344CB8AC3E}">
        <p14:creationId xmlns:p14="http://schemas.microsoft.com/office/powerpoint/2010/main" val="3667568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7AA9AB-631F-4511-9925-FECB6AC6F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Results</a:t>
            </a:r>
            <a:endParaRPr lang="pl-PL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14F4CE2C-DC07-45E1-8325-5BE62A2B092E}"/>
              </a:ext>
            </a:extLst>
          </p:cNvPr>
          <p:cNvSpPr txBox="1"/>
          <p:nvPr/>
        </p:nvSpPr>
        <p:spPr>
          <a:xfrm>
            <a:off x="3693109" y="2137409"/>
            <a:ext cx="496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Descriptive statistics</a:t>
            </a:r>
            <a:r>
              <a:rPr lang="pl-PL" dirty="0"/>
              <a:t> for Kazimierz </a:t>
            </a:r>
            <a:r>
              <a:rPr lang="pl-PL" dirty="0" err="1"/>
              <a:t>District</a:t>
            </a:r>
            <a:endParaRPr lang="en-US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7B68200E-A02F-4E96-A2F7-7DEE376EF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406" y="2743201"/>
            <a:ext cx="7818151" cy="33646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41936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7AA9AB-631F-4511-9925-FECB6AC6F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Results</a:t>
            </a:r>
            <a:endParaRPr lang="pl-PL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14F4CE2C-DC07-45E1-8325-5BE62A2B092E}"/>
              </a:ext>
            </a:extLst>
          </p:cNvPr>
          <p:cNvSpPr txBox="1"/>
          <p:nvPr/>
        </p:nvSpPr>
        <p:spPr>
          <a:xfrm>
            <a:off x="3693109" y="2137409"/>
            <a:ext cx="496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Descriptive statistics</a:t>
            </a:r>
            <a:r>
              <a:rPr lang="pl-PL" dirty="0"/>
              <a:t> for </a:t>
            </a:r>
            <a:r>
              <a:rPr lang="pl-PL" dirty="0" err="1"/>
              <a:t>Main</a:t>
            </a:r>
            <a:r>
              <a:rPr lang="pl-PL" dirty="0"/>
              <a:t> </a:t>
            </a:r>
            <a:r>
              <a:rPr lang="pl-PL" dirty="0" err="1"/>
              <a:t>Square</a:t>
            </a:r>
            <a:endParaRPr lang="en-US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36F8DB5-CB5E-4172-AD6F-8754860F2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641" y="2746345"/>
            <a:ext cx="7863471" cy="33590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45246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7AA9AB-631F-4511-9925-FECB6AC6F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14F4CE2C-DC07-45E1-8325-5BE62A2B092E}"/>
              </a:ext>
            </a:extLst>
          </p:cNvPr>
          <p:cNvSpPr txBox="1"/>
          <p:nvPr/>
        </p:nvSpPr>
        <p:spPr>
          <a:xfrm>
            <a:off x="4874443" y="1915466"/>
            <a:ext cx="2254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Linear regression</a:t>
            </a:r>
          </a:p>
        </p:txBody>
      </p:sp>
      <p:graphicFrame>
        <p:nvGraphicFramePr>
          <p:cNvPr id="3" name="Tabela 5">
            <a:extLst>
              <a:ext uri="{FF2B5EF4-FFF2-40B4-BE49-F238E27FC236}">
                <a16:creationId xmlns:a16="http://schemas.microsoft.com/office/drawing/2014/main" id="{200C1FFF-72E2-4687-B0BC-12F8278C4A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711129"/>
              </p:ext>
            </p:extLst>
          </p:nvPr>
        </p:nvGraphicFramePr>
        <p:xfrm>
          <a:off x="913795" y="2620215"/>
          <a:ext cx="9322158" cy="38604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7386">
                  <a:extLst>
                    <a:ext uri="{9D8B030D-6E8A-4147-A177-3AD203B41FA5}">
                      <a16:colId xmlns:a16="http://schemas.microsoft.com/office/drawing/2014/main" val="3508528621"/>
                    </a:ext>
                  </a:extLst>
                </a:gridCol>
                <a:gridCol w="3107386">
                  <a:extLst>
                    <a:ext uri="{9D8B030D-6E8A-4147-A177-3AD203B41FA5}">
                      <a16:colId xmlns:a16="http://schemas.microsoft.com/office/drawing/2014/main" val="2673745455"/>
                    </a:ext>
                  </a:extLst>
                </a:gridCol>
                <a:gridCol w="3107386">
                  <a:extLst>
                    <a:ext uri="{9D8B030D-6E8A-4147-A177-3AD203B41FA5}">
                      <a16:colId xmlns:a16="http://schemas.microsoft.com/office/drawing/2014/main" val="4257411145"/>
                    </a:ext>
                  </a:extLst>
                </a:gridCol>
              </a:tblGrid>
              <a:tr h="1930242">
                <a:tc>
                  <a:txBody>
                    <a:bodyPr/>
                    <a:lstStyle/>
                    <a:p>
                      <a:endParaRPr lang="pl-PL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pl-PL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pl-PL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0567816"/>
                  </a:ext>
                </a:extLst>
              </a:tr>
              <a:tr h="1930242">
                <a:tc>
                  <a:txBody>
                    <a:bodyPr/>
                    <a:lstStyle/>
                    <a:p>
                      <a:endParaRPr lang="pl-PL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pl-PL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pl-PL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6826037"/>
                  </a:ext>
                </a:extLst>
              </a:tr>
            </a:tbl>
          </a:graphicData>
        </a:graphic>
      </p:graphicFrame>
      <p:pic>
        <p:nvPicPr>
          <p:cNvPr id="8" name="Obraz 7">
            <a:extLst>
              <a:ext uri="{FF2B5EF4-FFF2-40B4-BE49-F238E27FC236}">
                <a16:creationId xmlns:a16="http://schemas.microsoft.com/office/drawing/2014/main" id="{67CD5F05-A268-4053-AF92-968E99CFF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2620215"/>
            <a:ext cx="3107789" cy="1923804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ACB79322-DBF5-4513-A500-9C498FDBC3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584" y="2620215"/>
            <a:ext cx="3107788" cy="1923804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F5008EF4-5FD3-4F7B-8871-AD90D2709F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793" y="2620214"/>
            <a:ext cx="3186160" cy="1935887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FFCA912A-9332-4D9F-95A9-7405F5E1AE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4544018"/>
            <a:ext cx="3107788" cy="1923803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851CA0D8-85B7-44F7-B1B8-9779F52D7A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212" y="4531139"/>
            <a:ext cx="3186160" cy="1949559"/>
          </a:xfrm>
          <a:prstGeom prst="rect">
            <a:avLst/>
          </a:prstGeom>
        </p:spPr>
      </p:pic>
      <p:pic>
        <p:nvPicPr>
          <p:cNvPr id="18" name="Obraz 17">
            <a:extLst>
              <a:ext uri="{FF2B5EF4-FFF2-40B4-BE49-F238E27FC236}">
                <a16:creationId xmlns:a16="http://schemas.microsoft.com/office/drawing/2014/main" id="{9F23C9EC-36A8-480A-81B5-39792E7FCD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372" y="4556076"/>
            <a:ext cx="3106581" cy="1923802"/>
          </a:xfrm>
          <a:prstGeom prst="rect">
            <a:avLst/>
          </a:prstGeom>
        </p:spPr>
      </p:pic>
      <p:sp>
        <p:nvSpPr>
          <p:cNvPr id="19" name="pole tekstowe 18">
            <a:extLst>
              <a:ext uri="{FF2B5EF4-FFF2-40B4-BE49-F238E27FC236}">
                <a16:creationId xmlns:a16="http://schemas.microsoft.com/office/drawing/2014/main" id="{42CF4DAE-0DBB-4B4E-AA77-E93F2931235A}"/>
              </a:ext>
            </a:extLst>
          </p:cNvPr>
          <p:cNvSpPr txBox="1"/>
          <p:nvPr/>
        </p:nvSpPr>
        <p:spPr>
          <a:xfrm>
            <a:off x="141437" y="1875273"/>
            <a:ext cx="322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R2 score = -6,8212363524512</a:t>
            </a:r>
          </a:p>
        </p:txBody>
      </p:sp>
      <p:sp>
        <p:nvSpPr>
          <p:cNvPr id="20" name="Strzałka: w dół 19">
            <a:extLst>
              <a:ext uri="{FF2B5EF4-FFF2-40B4-BE49-F238E27FC236}">
                <a16:creationId xmlns:a16="http://schemas.microsoft.com/office/drawing/2014/main" id="{ED737CC8-5A5C-4CEA-82D1-10815E2A06AE}"/>
              </a:ext>
            </a:extLst>
          </p:cNvPr>
          <p:cNvSpPr/>
          <p:nvPr/>
        </p:nvSpPr>
        <p:spPr>
          <a:xfrm rot="20145369">
            <a:off x="1384917" y="2270761"/>
            <a:ext cx="594803" cy="917988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68554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7AA9AB-631F-4511-9925-FECB6AC6F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Results</a:t>
            </a:r>
            <a:endParaRPr lang="pl-PL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14F4CE2C-DC07-45E1-8325-5BE62A2B092E}"/>
              </a:ext>
            </a:extLst>
          </p:cNvPr>
          <p:cNvSpPr txBox="1"/>
          <p:nvPr/>
        </p:nvSpPr>
        <p:spPr>
          <a:xfrm>
            <a:off x="4731798" y="1915466"/>
            <a:ext cx="2530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 err="1"/>
              <a:t>Polynomial</a:t>
            </a:r>
            <a:r>
              <a:rPr lang="pl-PL" dirty="0"/>
              <a:t> </a:t>
            </a:r>
            <a:r>
              <a:rPr lang="pl-PL" dirty="0" err="1"/>
              <a:t>regression</a:t>
            </a:r>
            <a:endParaRPr lang="en-US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CB5AEB7A-58FC-415A-81A8-94B403B4A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536" y="2389831"/>
            <a:ext cx="5302928" cy="36568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430919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Łupek">
  <a:themeElements>
    <a:clrScheme name="Łupek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Łupek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Łupek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TM04033929[[fn=Łupek]]</Template>
  <TotalTime>35</TotalTime>
  <Words>253</Words>
  <Application>Microsoft Office PowerPoint</Application>
  <PresentationFormat>Panoramiczny</PresentationFormat>
  <Paragraphs>40</Paragraphs>
  <Slides>10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10</vt:i4>
      </vt:variant>
    </vt:vector>
  </HeadingPairs>
  <TitlesOfParts>
    <vt:vector size="14" baseType="lpstr">
      <vt:lpstr>Arial</vt:lpstr>
      <vt:lpstr>Calisto MT</vt:lpstr>
      <vt:lpstr>Wingdings 2</vt:lpstr>
      <vt:lpstr>Łupek</vt:lpstr>
      <vt:lpstr>Prezentacja programu PowerPoint</vt:lpstr>
      <vt:lpstr>Intoduction</vt:lpstr>
      <vt:lpstr>Data</vt:lpstr>
      <vt:lpstr>Methodology</vt:lpstr>
      <vt:lpstr>Results</vt:lpstr>
      <vt:lpstr>Results</vt:lpstr>
      <vt:lpstr>Results</vt:lpstr>
      <vt:lpstr>Results</vt:lpstr>
      <vt:lpstr>Results</vt:lpstr>
      <vt:lpstr>Discussion and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Piotr Waga</dc:creator>
  <cp:lastModifiedBy>Piotr Waga</cp:lastModifiedBy>
  <cp:revision>6</cp:revision>
  <dcterms:created xsi:type="dcterms:W3CDTF">2020-05-15T08:40:42Z</dcterms:created>
  <dcterms:modified xsi:type="dcterms:W3CDTF">2020-05-15T09:16:05Z</dcterms:modified>
</cp:coreProperties>
</file>